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8011FA3-1887-4714-B152-A7DA3DDE50A0}" type="datetimeFigureOut">
              <a:rPr lang="es-ES" smtClean="0"/>
              <a:t>25/04/2013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3D3019-2C20-4EA9-B26A-87AD429037E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011FA3-1887-4714-B152-A7DA3DDE50A0}" type="datetimeFigureOut">
              <a:rPr lang="es-ES" smtClean="0"/>
              <a:t>25/04/2013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D3019-2C20-4EA9-B26A-87AD429037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8011FA3-1887-4714-B152-A7DA3DDE50A0}" type="datetimeFigureOut">
              <a:rPr lang="es-ES" smtClean="0"/>
              <a:t>25/04/2013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3D3019-2C20-4EA9-B26A-87AD429037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011FA3-1887-4714-B152-A7DA3DDE50A0}" type="datetimeFigureOut">
              <a:rPr lang="es-ES" smtClean="0"/>
              <a:t>25/04/2013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D3019-2C20-4EA9-B26A-87AD429037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8011FA3-1887-4714-B152-A7DA3DDE50A0}" type="datetimeFigureOut">
              <a:rPr lang="es-ES" smtClean="0"/>
              <a:t>25/04/2013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83D3019-2C20-4EA9-B26A-87AD429037E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011FA3-1887-4714-B152-A7DA3DDE50A0}" type="datetimeFigureOut">
              <a:rPr lang="es-ES" smtClean="0"/>
              <a:t>25/04/2013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D3019-2C20-4EA9-B26A-87AD429037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011FA3-1887-4714-B152-A7DA3DDE50A0}" type="datetimeFigureOut">
              <a:rPr lang="es-ES" smtClean="0"/>
              <a:t>25/04/2013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D3019-2C20-4EA9-B26A-87AD429037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011FA3-1887-4714-B152-A7DA3DDE50A0}" type="datetimeFigureOut">
              <a:rPr lang="es-ES" smtClean="0"/>
              <a:t>25/04/2013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D3019-2C20-4EA9-B26A-87AD429037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8011FA3-1887-4714-B152-A7DA3DDE50A0}" type="datetimeFigureOut">
              <a:rPr lang="es-ES" smtClean="0"/>
              <a:t>25/04/2013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D3019-2C20-4EA9-B26A-87AD429037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011FA3-1887-4714-B152-A7DA3DDE50A0}" type="datetimeFigureOut">
              <a:rPr lang="es-ES" smtClean="0"/>
              <a:t>25/04/2013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D3019-2C20-4EA9-B26A-87AD429037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011FA3-1887-4714-B152-A7DA3DDE50A0}" type="datetimeFigureOut">
              <a:rPr lang="es-ES" smtClean="0"/>
              <a:t>25/04/2013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D3019-2C20-4EA9-B26A-87AD429037E6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8011FA3-1887-4714-B152-A7DA3DDE50A0}" type="datetimeFigureOut">
              <a:rPr lang="es-ES" smtClean="0"/>
              <a:t>25/04/2013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3D3019-2C20-4EA9-B26A-87AD429037E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-118729" y="1928802"/>
            <a:ext cx="92627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¡¡ TODOS SOMOS </a:t>
            </a:r>
            <a:r>
              <a:rPr lang="es-CL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CIUDADANOS</a:t>
            </a:r>
          </a:p>
          <a:p>
            <a:pPr algn="ctr"/>
            <a:r>
              <a:rPr lang="es-CL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s-CL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 CIUDADANAS !!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7" name="6 Imagen" descr="6 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3929066"/>
            <a:ext cx="6929454" cy="2664113"/>
          </a:xfrm>
          <a:prstGeom prst="rect">
            <a:avLst/>
          </a:prstGeom>
        </p:spPr>
      </p:pic>
      <p:sp>
        <p:nvSpPr>
          <p:cNvPr id="11" name="10 Rectángulo"/>
          <p:cNvSpPr/>
          <p:nvPr/>
        </p:nvSpPr>
        <p:spPr>
          <a:xfrm>
            <a:off x="3071802" y="642918"/>
            <a:ext cx="37882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Ciudadanía</a:t>
            </a:r>
            <a:endParaRPr lang="es-ES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2" name="11 Imagen" descr="28noviembre20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97311">
            <a:off x="119143" y="625291"/>
            <a:ext cx="2786113" cy="12858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12 Imagen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9454" y="428604"/>
            <a:ext cx="1947889" cy="11877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latin typeface="Comic Sans MS" pitchFamily="66" charset="0"/>
              </a:rPr>
              <a:t>Dos formas de entender la ciudadanía</a:t>
            </a:r>
            <a:endParaRPr lang="es-ES" b="1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9416"/>
            <a:ext cx="7696200" cy="5248584"/>
          </a:xfrm>
        </p:spPr>
        <p:txBody>
          <a:bodyPr/>
          <a:lstStyle/>
          <a:p>
            <a:r>
              <a:rPr lang="es-C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Desde una perspectiva jurídica:</a:t>
            </a:r>
          </a:p>
          <a:p>
            <a:endParaRPr lang="es-CL" dirty="0"/>
          </a:p>
          <a:p>
            <a:endParaRPr lang="es-CL" dirty="0" smtClean="0"/>
          </a:p>
          <a:p>
            <a:endParaRPr lang="es-CL" dirty="0" smtClean="0">
              <a:latin typeface="Comic Sans MS" pitchFamily="66" charset="0"/>
            </a:endParaRPr>
          </a:p>
          <a:p>
            <a:endParaRPr lang="es-CL" dirty="0">
              <a:latin typeface="Comic Sans MS" pitchFamily="66" charset="0"/>
            </a:endParaRPr>
          </a:p>
          <a:p>
            <a:r>
              <a:rPr lang="es-CL" dirty="0" smtClean="0">
                <a:latin typeface="Comic Sans MS" pitchFamily="66" charset="0"/>
              </a:rPr>
              <a:t>En un sentido más amplio: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857224" y="2285992"/>
            <a:ext cx="7786742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/>
              <a:t>Chilenos </a:t>
            </a:r>
            <a:r>
              <a:rPr lang="es-ES" sz="3200" dirty="0"/>
              <a:t>que han cumplido los 18 años de edad y que no han sido condenados a pena aflictiva. 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928662" y="4714884"/>
            <a:ext cx="7786742" cy="21431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b="1" dirty="0"/>
              <a:t> </a:t>
            </a:r>
            <a:endParaRPr lang="es-ES" sz="3200" dirty="0"/>
          </a:p>
          <a:p>
            <a:pPr algn="ctr"/>
            <a:r>
              <a:rPr lang="es-ES" sz="3200" dirty="0" smtClean="0"/>
              <a:t>Ser ciudadano es poseer una serie de </a:t>
            </a:r>
            <a:r>
              <a:rPr lang="es-ES" sz="3200" b="1" dirty="0" smtClean="0"/>
              <a:t>derechos y obligacione</a:t>
            </a:r>
            <a:r>
              <a:rPr lang="es-ES" sz="3200" dirty="0" smtClean="0"/>
              <a:t>s que se cumplen en beneficio del bien particular y común.</a:t>
            </a:r>
          </a:p>
          <a:p>
            <a:pPr algn="ctr"/>
            <a:endParaRPr lang="es-E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85728"/>
            <a:ext cx="7658128" cy="1143000"/>
          </a:xfrm>
        </p:spPr>
        <p:txBody>
          <a:bodyPr/>
          <a:lstStyle/>
          <a:p>
            <a:pPr algn="l"/>
            <a:r>
              <a:rPr lang="es-ES" dirty="0" smtClean="0"/>
              <a:t>La </a:t>
            </a:r>
            <a:r>
              <a:rPr lang="es-ES" b="1" dirty="0" smtClean="0"/>
              <a:t>participación política…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4429124" cy="4972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	… de los </a:t>
            </a:r>
            <a:r>
              <a:rPr lang="es-ES" dirty="0"/>
              <a:t>ciudadanos se hace efectiva al ejercer los siguientes derechos: </a:t>
            </a:r>
            <a:r>
              <a:rPr lang="es-ES" b="1" dirty="0"/>
              <a:t>Derecho a sufragio</a:t>
            </a:r>
            <a:r>
              <a:rPr lang="es-ES" dirty="0"/>
              <a:t>, </a:t>
            </a:r>
            <a:r>
              <a:rPr lang="es-ES" b="1" dirty="0"/>
              <a:t>Derecho a optar a cargos de elección popular y el  Derecho a participar en algún partido político.</a:t>
            </a:r>
            <a:endParaRPr lang="es-ES" dirty="0"/>
          </a:p>
          <a:p>
            <a:endParaRPr lang="es-ES" dirty="0"/>
          </a:p>
        </p:txBody>
      </p:sp>
      <p:pic>
        <p:nvPicPr>
          <p:cNvPr id="4" name="3 Imagen" descr="8bU403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2500306"/>
            <a:ext cx="2143140" cy="2819921"/>
          </a:xfrm>
          <a:prstGeom prst="rect">
            <a:avLst/>
          </a:prstGeom>
        </p:spPr>
      </p:pic>
      <p:pic>
        <p:nvPicPr>
          <p:cNvPr id="5" name="4 Imagen" descr="partido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0"/>
            <a:ext cx="211073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derechos-humanos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28604"/>
            <a:ext cx="5396826" cy="3111111"/>
          </a:xfrm>
        </p:spPr>
      </p:pic>
      <p:sp>
        <p:nvSpPr>
          <p:cNvPr id="5" name="4 Pergamino horizontal"/>
          <p:cNvSpPr/>
          <p:nvPr/>
        </p:nvSpPr>
        <p:spPr>
          <a:xfrm>
            <a:off x="0" y="3571876"/>
            <a:ext cx="9144000" cy="2857520"/>
          </a:xfrm>
          <a:prstGeom prst="horizontalScroll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500034" y="4071942"/>
            <a:ext cx="8643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Monotype Corsiva" pitchFamily="66" charset="0"/>
              </a:rPr>
              <a:t>Son </a:t>
            </a:r>
            <a:r>
              <a:rPr lang="es-ES" sz="3200" dirty="0">
                <a:latin typeface="Monotype Corsiva" pitchFamily="66" charset="0"/>
              </a:rPr>
              <a:t>aquellos que poseen todas las personas por su condición humana. Son aquellas </a:t>
            </a:r>
            <a:r>
              <a:rPr lang="es-ES" sz="3200" b="1" dirty="0">
                <a:latin typeface="Monotype Corsiva" pitchFamily="66" charset="0"/>
              </a:rPr>
              <a:t>libertades, facultades o valores </a:t>
            </a:r>
            <a:r>
              <a:rPr lang="es-ES" sz="3200" dirty="0">
                <a:latin typeface="Monotype Corsiva" pitchFamily="66" charset="0"/>
              </a:rPr>
              <a:t>que corresponden a toda persona y que son necesarios para vivir con dignidad y desarrollarse plenamente.</a:t>
            </a:r>
          </a:p>
        </p:txBody>
      </p:sp>
      <p:pic>
        <p:nvPicPr>
          <p:cNvPr id="7" name="6 Imagen" descr="derechos-humanos2.pn4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821" y="428604"/>
            <a:ext cx="3752179" cy="271464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071546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Los </a:t>
            </a:r>
            <a:r>
              <a:rPr lang="es-ES" dirty="0"/>
              <a:t>Derechos Humanos presentan las siguientes características: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011680"/>
            <a:ext cx="723900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b="1" dirty="0"/>
              <a:t>• Son inherentes al ser humano</a:t>
            </a:r>
            <a:r>
              <a:rPr lang="es-ES" dirty="0"/>
              <a:t>, es decir, se nace con ellos, le corresponden a la persona por su naturaleza humana.</a:t>
            </a:r>
          </a:p>
          <a:p>
            <a:pPr>
              <a:buNone/>
            </a:pPr>
            <a:r>
              <a:rPr lang="es-ES" b="1" dirty="0" smtClean="0"/>
              <a:t>• </a:t>
            </a:r>
            <a:r>
              <a:rPr lang="es-ES" b="1" dirty="0"/>
              <a:t>Son universales</a:t>
            </a:r>
            <a:r>
              <a:rPr lang="es-ES" dirty="0"/>
              <a:t>, es decir, todos los seres humanos tenemos los mismos derechos</a:t>
            </a:r>
            <a:r>
              <a:rPr lang="es-ES" dirty="0" smtClean="0"/>
              <a:t>.</a:t>
            </a:r>
          </a:p>
          <a:p>
            <a:pPr>
              <a:buNone/>
            </a:pPr>
            <a:r>
              <a:rPr lang="es-ES" b="1" dirty="0" smtClean="0"/>
              <a:t>• </a:t>
            </a:r>
            <a:r>
              <a:rPr lang="es-ES" b="1" dirty="0"/>
              <a:t>Son inalienables</a:t>
            </a:r>
            <a:r>
              <a:rPr lang="es-ES" dirty="0"/>
              <a:t>, es decir, no se pueden quitar ni se puede renunciar a ellos, porque son parte de la naturaleza humana. En casos extremos, solo se puede restringir o limitar el ejercicio de algunos derechos.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50</TotalTime>
  <Words>168</Words>
  <Application>Microsoft Office PowerPoint</Application>
  <PresentationFormat>Presentación en pantalla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Opulento</vt:lpstr>
      <vt:lpstr>Diapositiva 1</vt:lpstr>
      <vt:lpstr>Dos formas de entender la ciudadanía</vt:lpstr>
      <vt:lpstr>La participación política…</vt:lpstr>
      <vt:lpstr>Diapositiva 4</vt:lpstr>
      <vt:lpstr> Los Derechos Humanos presentan las siguientes características: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Betox</dc:creator>
  <cp:lastModifiedBy>Betox</cp:lastModifiedBy>
  <cp:revision>2</cp:revision>
  <dcterms:created xsi:type="dcterms:W3CDTF">2013-04-25T15:54:08Z</dcterms:created>
  <dcterms:modified xsi:type="dcterms:W3CDTF">2013-04-25T16:44:32Z</dcterms:modified>
</cp:coreProperties>
</file>